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Instrument Sans Semi Bold"/>
      <p:regular r:id="rId24"/>
    </p:embeddedFont>
    <p:embeddedFont>
      <p:font typeface="Instrument Sans Semi Bold"/>
      <p:regular r:id="rId25"/>
    </p:embeddedFont>
    <p:embeddedFont>
      <p:font typeface="Instrument Sans Semi Bold"/>
      <p:regular r:id="rId26"/>
    </p:embeddedFont>
    <p:embeddedFont>
      <p:font typeface="Instrument Sans Semi Bold"/>
      <p:regular r:id="rId27"/>
    </p:embeddedFont>
    <p:embeddedFont>
      <p:font typeface="Instrument Sans Medium"/>
      <p:regular r:id="rId28"/>
    </p:embeddedFont>
    <p:embeddedFont>
      <p:font typeface="Instrument Sans Medium"/>
      <p:regular r:id="rId29"/>
    </p:embeddedFont>
    <p:embeddedFont>
      <p:font typeface="Instrument Sans Medium"/>
      <p:regular r:id="rId30"/>
    </p:embeddedFont>
    <p:embeddedFont>
      <p:font typeface="Instrument Sans Medium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font" Target="fonts/font7.fntdata"/><Relationship Id="rId3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marYN-ux/TechSolutions2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7366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434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079659" y="1070729"/>
            <a:ext cx="12471083" cy="3461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050"/>
              </a:lnSpc>
              <a:buNone/>
            </a:pPr>
            <a:r>
              <a:rPr lang="en-US" sz="72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Proyecto Empresarial – Tech Solutions en Microsoft Visual Studio .NET</a:t>
            </a:r>
            <a:endParaRPr lang="en-US" sz="72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9" y="4809530"/>
            <a:ext cx="12471083" cy="18463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9659" y="6863477"/>
            <a:ext cx="1247108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819549"/>
          </a:xfrm>
          <a:prstGeom prst="roundRect">
            <a:avLst>
              <a:gd name="adj" fmla="val 2931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6350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13763387" cy="78195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819549"/>
          </a:xfrm>
          <a:prstGeom prst="roundRect">
            <a:avLst>
              <a:gd name="adj" fmla="val 2931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90600" y="975955"/>
            <a:ext cx="4820603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Módulo de Registro de Ventas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990600" y="1532930"/>
            <a:ext cx="6130409" cy="1273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ventana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Registro de Ventas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permite realizar transacciones de venta completas, gestionando productos, cantidades, detalle y total final.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 el procesamiento de transacciones SQL (Commit/Rollback) a través de la capa DAL.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Secciones principales: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990600" y="2949535"/>
            <a:ext cx="61304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Datos de la Venta: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990600" y="3208973"/>
            <a:ext cx="61304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Cliente: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 ingresa el ID del cliente.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990600" y="3468410"/>
            <a:ext cx="613040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Vendedor: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Inserta automáticamente el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UsuarioID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del usuario autenticado.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990600" y="3743087"/>
            <a:ext cx="61304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a Pagar: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 actualiza automáticamente según los productos agregados.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990600" y="4002524"/>
            <a:ext cx="6130409" cy="40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Botón REGISTRAR VENTA (Transacción):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Ejecuta el proceso transaccional: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990600" y="4465796"/>
            <a:ext cx="61304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Font typeface="+mj-lt"/>
              <a:buAutoNum type="arabicPeriod" startAt="1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Crear cabecera de venta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990600" y="4725233"/>
            <a:ext cx="61304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Agregar detalles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990600" y="4984671"/>
            <a:ext cx="61304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Validar stock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990600" y="5244108"/>
            <a:ext cx="613040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Ejecutar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Commit()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si todo es correcto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990600" y="5518785"/>
            <a:ext cx="613040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Font typeface="+mj-lt"/>
              <a:buAutoNum type="arabicPeriod" startAt="5"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Ejecutar 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Rollback()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en caso de error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990600" y="5881092"/>
            <a:ext cx="6130409" cy="422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 funcionalidad está soportada por las clases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VentaService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VentaRepository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 procedimientos almacenados en SQL Server.</a:t>
            </a:r>
            <a:endParaRPr lang="en-US" sz="100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11" y="995958"/>
            <a:ext cx="4665464" cy="2763679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517011" y="3938707"/>
            <a:ext cx="6130409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Lista de productos disponibles: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 DataGrid con todos los productos del inventario.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usuario realiza </a:t>
            </a:r>
            <a:pPr algn="l" indent="0" marL="0">
              <a:lnSpc>
                <a:spcPts val="2000"/>
              </a:lnSpc>
              <a:buNone/>
            </a:pPr>
            <a:r>
              <a:rPr lang="en-US" sz="12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doble clic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para agregar un producto al detalle de la venta.</a:t>
            </a:r>
            <a:endParaRPr lang="en-US" sz="1250" dirty="0"/>
          </a:p>
        </p:txBody>
      </p:sp>
      <p:sp>
        <p:nvSpPr>
          <p:cNvPr id="20" name="Text 16"/>
          <p:cNvSpPr/>
          <p:nvPr/>
        </p:nvSpPr>
        <p:spPr>
          <a:xfrm>
            <a:off x="7517011" y="4605814"/>
            <a:ext cx="6130409" cy="40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Detalle de la Venta (Carrito):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Muestra los ítems agregados a la venta, con:</a:t>
            </a:r>
            <a:endParaRPr lang="en-US" sz="1250" dirty="0"/>
          </a:p>
        </p:txBody>
      </p:sp>
      <p:sp>
        <p:nvSpPr>
          <p:cNvPr id="21" name="Text 17"/>
          <p:cNvSpPr/>
          <p:nvPr/>
        </p:nvSpPr>
        <p:spPr>
          <a:xfrm>
            <a:off x="7517011" y="5156716"/>
            <a:ext cx="6130409" cy="40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Cada vez que se agrega o modifica un producto, el sistema recalcula el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a Pagar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usando LINQ en la capa BLL. </a:t>
            </a:r>
            <a:endParaRPr lang="en-US" sz="1000" dirty="0"/>
          </a:p>
        </p:txBody>
      </p:sp>
      <p:sp>
        <p:nvSpPr>
          <p:cNvPr id="22" name="Text 18"/>
          <p:cNvSpPr/>
          <p:nvPr/>
        </p:nvSpPr>
        <p:spPr>
          <a:xfrm>
            <a:off x="7517011" y="5707618"/>
            <a:ext cx="61304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DetalleVentaID</a:t>
            </a:r>
            <a:endParaRPr lang="en-US" sz="1250" dirty="0"/>
          </a:p>
        </p:txBody>
      </p:sp>
      <p:sp>
        <p:nvSpPr>
          <p:cNvPr id="23" name="Text 19"/>
          <p:cNvSpPr/>
          <p:nvPr/>
        </p:nvSpPr>
        <p:spPr>
          <a:xfrm>
            <a:off x="7517011" y="5967055"/>
            <a:ext cx="61304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VentaID</a:t>
            </a:r>
            <a:endParaRPr lang="en-US" sz="1250" dirty="0"/>
          </a:p>
        </p:txBody>
      </p:sp>
      <p:sp>
        <p:nvSpPr>
          <p:cNvPr id="24" name="Text 20"/>
          <p:cNvSpPr/>
          <p:nvPr/>
        </p:nvSpPr>
        <p:spPr>
          <a:xfrm>
            <a:off x="7517011" y="6226493"/>
            <a:ext cx="61304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ProductoID</a:t>
            </a:r>
            <a:endParaRPr lang="en-US" sz="1250" dirty="0"/>
          </a:p>
        </p:txBody>
      </p:sp>
      <p:sp>
        <p:nvSpPr>
          <p:cNvPr id="25" name="Text 21"/>
          <p:cNvSpPr/>
          <p:nvPr/>
        </p:nvSpPr>
        <p:spPr>
          <a:xfrm>
            <a:off x="7517011" y="6485930"/>
            <a:ext cx="61304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Cantidad</a:t>
            </a:r>
            <a:endParaRPr lang="en-US" sz="1250" dirty="0"/>
          </a:p>
        </p:txBody>
      </p:sp>
      <p:sp>
        <p:nvSpPr>
          <p:cNvPr id="26" name="Text 22"/>
          <p:cNvSpPr/>
          <p:nvPr/>
        </p:nvSpPr>
        <p:spPr>
          <a:xfrm>
            <a:off x="7517011" y="6745367"/>
            <a:ext cx="61304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PrecioUnitario</a:t>
            </a:r>
            <a:endParaRPr lang="en-US" sz="1250" dirty="0"/>
          </a:p>
        </p:txBody>
      </p:sp>
      <p:sp>
        <p:nvSpPr>
          <p:cNvPr id="27" name="Text 23"/>
          <p:cNvSpPr/>
          <p:nvPr/>
        </p:nvSpPr>
        <p:spPr>
          <a:xfrm>
            <a:off x="7517011" y="7092434"/>
            <a:ext cx="6130409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28" name="Text 24"/>
          <p:cNvSpPr/>
          <p:nvPr/>
        </p:nvSpPr>
        <p:spPr>
          <a:xfrm>
            <a:off x="560784" y="7687747"/>
            <a:ext cx="1236583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850" dirty="0"/>
          </a:p>
        </p:txBody>
      </p:sp>
      <p:sp>
        <p:nvSpPr>
          <p:cNvPr id="29" name="Text 25"/>
          <p:cNvSpPr/>
          <p:nvPr/>
        </p:nvSpPr>
        <p:spPr>
          <a:xfrm>
            <a:off x="13802320" y="7687747"/>
            <a:ext cx="267295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</a:t>
            </a:r>
            <a:endParaRPr lang="en-US" sz="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140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88900" dir="270000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212413" y="1345287"/>
            <a:ext cx="5831324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Reporte de Ventas por Fechas (UI – WPF)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212413" y="1901547"/>
            <a:ext cx="5831324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imagen muestra la interfaz del módulo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“Reporte de Ventas por Fechas”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 la aplicación empresarial </a:t>
            </a:r>
            <a:pPr algn="l" indent="0" marL="0">
              <a:lnSpc>
                <a:spcPts val="2200"/>
              </a:lnSpc>
              <a:buNone/>
            </a:pPr>
            <a:r>
              <a:rPr lang="en-US" sz="140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 Solutions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desarrollada en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WPF (.NET)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Este módulo permite al usuario generar informes detallados de ventas filtrando por intervalo de fechas mediante controles DatePicker.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212413" y="3525798"/>
            <a:ext cx="583132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Flujo del proceso representado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212413" y="4010858"/>
            <a:ext cx="583132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usuario selecciona las fechas y hace clic en </a:t>
            </a:r>
            <a:pPr algn="l" indent="0" marL="0">
              <a:lnSpc>
                <a:spcPts val="2800"/>
              </a:lnSpc>
              <a:buNone/>
            </a:pPr>
            <a:r>
              <a:rPr lang="en-US" sz="17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Generar Reporte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212413" y="4373523"/>
            <a:ext cx="583132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UI envía la solicitud a la capa BLL.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12413" y="4736187"/>
            <a:ext cx="583132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BLL valida permisos (autorización de usuario).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212413" y="5098852"/>
            <a:ext cx="583132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BLL solicita a la DAL ejecutar el Stored Procedure.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212413" y="5461516"/>
            <a:ext cx="583132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Server devuelve la lista de ventas.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12413" y="5824180"/>
            <a:ext cx="583132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BLL aplica cálculos adicionales (Total general).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212413" y="6186845"/>
            <a:ext cx="583132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UI muestra resultados en un DataGrid y el cuadro de resumen.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9928" y="1395293"/>
            <a:ext cx="5019913" cy="296965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594283" y="4615220"/>
            <a:ext cx="5831324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212413" y="6799778"/>
            <a:ext cx="1220557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1505" y="7460575"/>
            <a:ext cx="172974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13690163" y="7460575"/>
            <a:ext cx="32873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11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697"/>
            </a:avLst>
          </a:prstGeom>
          <a:solidFill>
            <a:srgbClr val="FFFFFF"/>
          </a:solidFill>
          <a:ln w="1524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10033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3612713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41488" y="1353145"/>
            <a:ext cx="3788093" cy="473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PREGUNTAS GUIAS </a:t>
            </a:r>
            <a:endParaRPr lang="en-US" sz="2950" dirty="0"/>
          </a:p>
        </p:txBody>
      </p:sp>
      <p:sp>
        <p:nvSpPr>
          <p:cNvPr id="5" name="Text 2"/>
          <p:cNvSpPr/>
          <p:nvPr/>
        </p:nvSpPr>
        <p:spPr>
          <a:xfrm>
            <a:off x="4758095" y="2205395"/>
            <a:ext cx="8554879" cy="1009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1) ¿Cuál es la importancia del patrón N-Capas y cómo mejora la escalabilidad del sistema?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4758095" y="3499366"/>
            <a:ext cx="8554879" cy="1211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patrón </a:t>
            </a:r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N-Capas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separa el sistema en módulos independientes (Presentación, Negocio y Datos).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Esto permite: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758095" y="4995386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Modificar una capa sin afectar a las demás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758095" y="5487710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Reutilizar código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58095" y="5980033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Facilitar el mantenimiento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758095" y="6472357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Soportar mayor carga agregando más servidores o más recursos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076224" y="7389733"/>
            <a:ext cx="196262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3591699" y="7389733"/>
            <a:ext cx="40314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12</a:t>
            </a: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697"/>
            </a:avLst>
          </a:prstGeom>
          <a:solidFill>
            <a:srgbClr val="FFFFFF"/>
          </a:solidFill>
          <a:ln w="1524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10033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3612713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58095" y="1832134"/>
            <a:ext cx="8554879" cy="1009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2) ¿Cómo se pueden gestionar transacciones en .NET para garantizar la integridad de los datos?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4758095" y="3126105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 .NET las transacciones se manejan con: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4758095" y="3814167"/>
            <a:ext cx="8554879" cy="426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SqlTransaction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758095" y="4329351"/>
            <a:ext cx="8554879" cy="426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bien 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TransactionScope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758095" y="5040273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Permiten que un conjunto de operaciones se ejecuten como un “todo”: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58095" y="5728335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 todo sale bien → </a:t>
            </a:r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Commit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758095" y="6220658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 algo falla → </a:t>
            </a:r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Rollback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076224" y="7389733"/>
            <a:ext cx="196262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3587770" y="7389733"/>
            <a:ext cx="407075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13</a:t>
            </a:r>
            <a:endParaRPr lang="en-US" sz="13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697"/>
            </a:avLst>
          </a:prstGeom>
          <a:solidFill>
            <a:srgbClr val="FFFFFF"/>
          </a:solidFill>
          <a:ln w="1524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10033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3612713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58095" y="2341007"/>
            <a:ext cx="8554879" cy="1009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3) ¿Qué métodos existen para asegurar la autenticación y autorización de usuarios?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4758095" y="3634978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 usan estos mecanismos: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4758095" y="4323040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Autenticación: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validar usuario/contraseña (con hash SHA256 u otro).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758095" y="4815364"/>
            <a:ext cx="8554879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Autorización: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permitir o negar acciones según roles (Admin, Usuario, etc.).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758095" y="5711666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Encriptación: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proteger claves y tokens.</a:t>
            </a:r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076224" y="7389733"/>
            <a:ext cx="196262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3584317" y="7389733"/>
            <a:ext cx="41052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14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697"/>
            </a:avLst>
          </a:prstGeom>
          <a:solidFill>
            <a:srgbClr val="FFFFFF"/>
          </a:solidFill>
          <a:ln w="1524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10033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3612713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58095" y="2296835"/>
            <a:ext cx="8554879" cy="1009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4) ¿Cuáles son las ventajas de utilizar LINQ sobre consultas SQL tradicionales?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4758095" y="3590806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LINQ ofrece: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4758095" y="4278868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Código más limpio y fácil de leer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758095" y="4771192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Validación en tiempo de compilación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758095" y="5263515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Evita errores de sintaxis SQL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58095" y="5755838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Permite trabajar con colecciones y bases de datos de forma uniforme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076224" y="7389733"/>
            <a:ext cx="196262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3588722" y="7389733"/>
            <a:ext cx="406122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15</a:t>
            </a:r>
            <a:endParaRPr lang="en-US" sz="13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697"/>
            </a:avLst>
          </a:prstGeom>
          <a:solidFill>
            <a:srgbClr val="FFFFFF"/>
          </a:solidFill>
          <a:ln w="1524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10033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3612713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58095" y="2050733"/>
            <a:ext cx="8554879" cy="1009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5) ¿Qué beneficios aporta WPF en comparación con Windows Forms para el diseño de interfaces?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4758095" y="3344704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WPF incluye: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4758095" y="4032766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Interfaces modernas y personalizadas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758095" y="4525089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Uso de XAML para separar diseño y lógica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758095" y="5017413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Mejor rendimiento con gráficos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58095" y="5509736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Animaciones y estilos más avanzados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758095" y="6002060"/>
            <a:ext cx="855487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Responsive y adaptable a diferentes resoluciones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076224" y="7389733"/>
            <a:ext cx="196262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3581936" y="7389733"/>
            <a:ext cx="412909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16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697"/>
            </a:avLst>
          </a:prstGeom>
          <a:solidFill>
            <a:srgbClr val="FFFFFF"/>
          </a:solidFill>
          <a:ln w="1524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10033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3612713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58095" y="1353026"/>
            <a:ext cx="6313408" cy="789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INTEGRANTES</a:t>
            </a:r>
            <a:endParaRPr lang="en-US" sz="4950" dirty="0"/>
          </a:p>
        </p:txBody>
      </p:sp>
      <p:sp>
        <p:nvSpPr>
          <p:cNvPr id="5" name="Shape 2"/>
          <p:cNvSpPr/>
          <p:nvPr/>
        </p:nvSpPr>
        <p:spPr>
          <a:xfrm>
            <a:off x="4758095" y="2520910"/>
            <a:ext cx="8554879" cy="899517"/>
          </a:xfrm>
          <a:prstGeom prst="roundRect">
            <a:avLst>
              <a:gd name="adj" fmla="val 25268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5010626" y="2773442"/>
            <a:ext cx="3156704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Osmar Yupanqui</a:t>
            </a:r>
            <a:endParaRPr lang="en-US" sz="2450" dirty="0"/>
          </a:p>
        </p:txBody>
      </p:sp>
      <p:sp>
        <p:nvSpPr>
          <p:cNvPr id="7" name="Shape 4"/>
          <p:cNvSpPr/>
          <p:nvPr/>
        </p:nvSpPr>
        <p:spPr>
          <a:xfrm>
            <a:off x="4758095" y="3672959"/>
            <a:ext cx="8554879" cy="899517"/>
          </a:xfrm>
          <a:prstGeom prst="roundRect">
            <a:avLst>
              <a:gd name="adj" fmla="val 25268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5010626" y="3925491"/>
            <a:ext cx="3156704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Eleazar Cervantes</a:t>
            </a:r>
            <a:endParaRPr lang="en-US" sz="2450" dirty="0"/>
          </a:p>
        </p:txBody>
      </p:sp>
      <p:sp>
        <p:nvSpPr>
          <p:cNvPr id="9" name="Shape 6"/>
          <p:cNvSpPr/>
          <p:nvPr/>
        </p:nvSpPr>
        <p:spPr>
          <a:xfrm>
            <a:off x="4758095" y="4825008"/>
            <a:ext cx="8554879" cy="899517"/>
          </a:xfrm>
          <a:prstGeom prst="roundRect">
            <a:avLst>
              <a:gd name="adj" fmla="val 25268"/>
            </a:avLst>
          </a:prstGeom>
          <a:solidFill>
            <a:srgbClr val="CEE6FD"/>
          </a:solidFill>
          <a:ln/>
        </p:spPr>
      </p:sp>
      <p:sp>
        <p:nvSpPr>
          <p:cNvPr id="10" name="Text 7"/>
          <p:cNvSpPr/>
          <p:nvPr/>
        </p:nvSpPr>
        <p:spPr>
          <a:xfrm>
            <a:off x="5010626" y="5077539"/>
            <a:ext cx="3156704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Diego Bolivar</a:t>
            </a:r>
            <a:endParaRPr lang="en-US" sz="2450" dirty="0"/>
          </a:p>
        </p:txBody>
      </p:sp>
      <p:sp>
        <p:nvSpPr>
          <p:cNvPr id="11" name="Shape 8"/>
          <p:cNvSpPr/>
          <p:nvPr/>
        </p:nvSpPr>
        <p:spPr>
          <a:xfrm>
            <a:off x="4758095" y="5977057"/>
            <a:ext cx="8554879" cy="899517"/>
          </a:xfrm>
          <a:prstGeom prst="roundRect">
            <a:avLst>
              <a:gd name="adj" fmla="val 25268"/>
            </a:avLst>
          </a:prstGeom>
          <a:solidFill>
            <a:srgbClr val="CEE6FD"/>
          </a:solidFill>
          <a:ln/>
        </p:spPr>
      </p:sp>
      <p:sp>
        <p:nvSpPr>
          <p:cNvPr id="12" name="Text 9"/>
          <p:cNvSpPr/>
          <p:nvPr/>
        </p:nvSpPr>
        <p:spPr>
          <a:xfrm>
            <a:off x="5010626" y="6229588"/>
            <a:ext cx="3156704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Fernnado Chaqquere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4076224" y="7389733"/>
            <a:ext cx="196262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13593961" y="7389733"/>
            <a:ext cx="4008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17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155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88900" dir="270000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215390" y="1091565"/>
            <a:ext cx="411741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Introducción del Proyecto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1215390" y="1845469"/>
            <a:ext cx="12199620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presente proyecto consiste en el desarrollo de una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aplicación empresarial integral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para la empresa ficticia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 Solutions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utilizando la plataforma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 Visual Studio .NET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El sistema se basa en una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arquitectura en N-Capas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garantizando la separación de responsabilidades, escalabilidad y mantenibilidad del software.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215390" y="3168610"/>
            <a:ext cx="12199620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solución implementa el patrón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Singleton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para la gestión centralizada de configuración o conexión, además de consultas mediante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LINQ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uso de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hilos (Threads)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Timers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y creación de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librerías reutilizables (.dll)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215390" y="4134445"/>
            <a:ext cx="12199620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interfaz de usuario se desarrolla en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WPF (Windows Presentation Foundation)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mientras que el almacenamiento de datos se gestiona con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Server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utilizando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procedimientos almacenados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transacciones (Commit/Rollback)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 mecanismos de integridad referencial.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215390" y="5457587"/>
            <a:ext cx="12199620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sistema cuenta con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autenticación y autorización por roles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módulos administrativos y un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proyecto de instalación (Setup Project)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que permite desplegar la aplicación en entornos de producción.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15390" y="6423422"/>
            <a:ext cx="12199620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 introducción presenta los fundamentos, tecnologías, objetivos y lineamientos del desarrollo de este sistema empresarial corporativo.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12219" y="7458670"/>
            <a:ext cx="173640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13722548" y="7458670"/>
            <a:ext cx="295632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2751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5842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2751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51071" y="960001"/>
            <a:ext cx="12728258" cy="378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Vamos a comenzar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 esta sección presentamos la arquitectura base del sistema, los procesos principales y los diagramas que explican el funcionamiento de la solución desarrollada. A partir de aquí iniciaremos el recorrido técnico del proyecto.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951071" y="1471612"/>
            <a:ext cx="12728258" cy="709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Font typeface="+mj-lt"/>
              <a:buAutoNum type="arabicPeriod" startAt="1"/>
            </a:pPr>
            <a:r>
              <a:rPr lang="en-US" sz="11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Diagrama de Secuencia – Transacción de Venta (Commit/Rollback)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Este diagrama describe el flujo interno que ejecuta el sistema Tech Solutions al registrar una venta. Incluye manejo de transacciones SQL mediante Commit/Rollback para garantizar integridad de datos.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951071" y="2514005"/>
            <a:ext cx="8147090" cy="4722257"/>
          </a:xfrm>
          <a:prstGeom prst="roundRect">
            <a:avLst>
              <a:gd name="adj" fmla="val 2819"/>
            </a:avLst>
          </a:prstGeom>
          <a:solidFill>
            <a:srgbClr val="E8EEF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47" y="2698790"/>
            <a:ext cx="4142899" cy="39749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98947" y="6840022"/>
            <a:ext cx="785133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9466540" y="2514005"/>
            <a:ext cx="4220289" cy="2509480"/>
          </a:xfrm>
          <a:prstGeom prst="roundRect">
            <a:avLst>
              <a:gd name="adj" fmla="val 5304"/>
            </a:avLst>
          </a:prstGeom>
          <a:solidFill>
            <a:srgbClr val="E8EEFC"/>
          </a:solidFill>
          <a:ln/>
        </p:spPr>
      </p:sp>
      <p:sp>
        <p:nvSpPr>
          <p:cNvPr id="11" name="Text 7"/>
          <p:cNvSpPr/>
          <p:nvPr/>
        </p:nvSpPr>
        <p:spPr>
          <a:xfrm>
            <a:off x="9614416" y="2661880"/>
            <a:ext cx="392453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Resumen del proceso: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9614416" y="2984183"/>
            <a:ext cx="392453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usuario inicia el registro de una venta desde la interfaz WPF.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9614416" y="3225165"/>
            <a:ext cx="392453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capa BLL delega el guardado a la capa DAL.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9614416" y="3466148"/>
            <a:ext cx="392453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 crea una transacción SQL.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9614416" y="3707130"/>
            <a:ext cx="392453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 inserta la cabecera de la venta.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9614416" y="3948113"/>
            <a:ext cx="392453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 insertan los detalles en un bucle.</a:t>
            </a:r>
            <a:endParaRPr lang="en-US" sz="1150" dirty="0"/>
          </a:p>
        </p:txBody>
      </p:sp>
      <p:sp>
        <p:nvSpPr>
          <p:cNvPr id="17" name="Text 13"/>
          <p:cNvSpPr/>
          <p:nvPr/>
        </p:nvSpPr>
        <p:spPr>
          <a:xfrm>
            <a:off x="9614416" y="4189095"/>
            <a:ext cx="3924538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 todo es correcto →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Commit()</a:t>
            </a:r>
            <a:endParaRPr lang="en-US" sz="1150" dirty="0"/>
          </a:p>
        </p:txBody>
      </p:sp>
      <p:sp>
        <p:nvSpPr>
          <p:cNvPr id="18" name="Text 14"/>
          <p:cNvSpPr/>
          <p:nvPr/>
        </p:nvSpPr>
        <p:spPr>
          <a:xfrm>
            <a:off x="9614416" y="4437698"/>
            <a:ext cx="3924538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 hay un error →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Rollback()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9614416" y="4686300"/>
            <a:ext cx="392453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BLL responde a la UI con éxito o fallo.</a:t>
            </a:r>
            <a:endParaRPr lang="en-US" sz="1150" dirty="0"/>
          </a:p>
        </p:txBody>
      </p:sp>
      <p:sp>
        <p:nvSpPr>
          <p:cNvPr id="20" name="Text 16"/>
          <p:cNvSpPr/>
          <p:nvPr/>
        </p:nvSpPr>
        <p:spPr>
          <a:xfrm>
            <a:off x="551736" y="7636669"/>
            <a:ext cx="1149310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800" dirty="0"/>
          </a:p>
        </p:txBody>
      </p:sp>
      <p:sp>
        <p:nvSpPr>
          <p:cNvPr id="21" name="Text 17"/>
          <p:cNvSpPr/>
          <p:nvPr/>
        </p:nvSpPr>
        <p:spPr>
          <a:xfrm>
            <a:off x="13880187" y="7636669"/>
            <a:ext cx="198477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412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7239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412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075492" y="1295638"/>
            <a:ext cx="1247941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 Diagrama de Actividad – Generación de Reportes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075492" y="1795463"/>
            <a:ext cx="1247941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Este diagrama muestra el flujo completo que sigue el sistema Tech Solutions para generar un reporte de ventas. Incluye validación de usuario, aplicación de reglas de negocio y consulta optimizada a la base de datos.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1075492" y="2795111"/>
            <a:ext cx="7954923" cy="2859762"/>
          </a:xfrm>
          <a:prstGeom prst="roundRect">
            <a:avLst>
              <a:gd name="adj" fmla="val 5773"/>
            </a:avLst>
          </a:prstGeom>
          <a:solidFill>
            <a:srgbClr val="E8EEF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8" y="3024307"/>
            <a:ext cx="5136475" cy="2332553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9485471" y="2795111"/>
            <a:ext cx="4076938" cy="4097417"/>
          </a:xfrm>
          <a:prstGeom prst="roundRect">
            <a:avLst>
              <a:gd name="adj" fmla="val 4050"/>
            </a:avLst>
          </a:prstGeom>
          <a:solidFill>
            <a:srgbClr val="E8EEFC"/>
          </a:solidFill>
          <a:ln/>
        </p:spPr>
      </p:sp>
      <p:sp>
        <p:nvSpPr>
          <p:cNvPr id="10" name="Text 6"/>
          <p:cNvSpPr/>
          <p:nvPr/>
        </p:nvSpPr>
        <p:spPr>
          <a:xfrm>
            <a:off x="9668827" y="2978468"/>
            <a:ext cx="3710226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Resumen del proceso: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9668827" y="3378279"/>
            <a:ext cx="3710226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usuario ingresa las fechas y solicita generar el reporte.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9668827" y="3912037"/>
            <a:ext cx="3710226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capa BLL valida que el usuario esté autenticado.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9668827" y="4211003"/>
            <a:ext cx="3710226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 verifica si el usuario tiene el rol autorizado (Admin).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9668827" y="4744760"/>
            <a:ext cx="3710226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capa DAL prepara la consulta SQL.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9668827" y="5043726"/>
            <a:ext cx="3710226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base de datos ejecuta el stored procedure.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9668827" y="5342692"/>
            <a:ext cx="3710226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 datos se mapean a una lista de DTOs.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9668827" y="5641658"/>
            <a:ext cx="3710226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BLL aplica filtros o cálculos adicionales (LINQ).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9668827" y="5940623"/>
            <a:ext cx="3710226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UI muestra los resultados en una tabla.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9668827" y="6239589"/>
            <a:ext cx="3710226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 el usuario no tiene permisos → se muestra </a:t>
            </a:r>
            <a:pPr algn="l" indent="0" marL="0">
              <a:lnSpc>
                <a:spcPts val="2300"/>
              </a:lnSpc>
              <a:buNone/>
            </a:pPr>
            <a:r>
              <a:rPr lang="en-US" sz="1400" i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Acceso Denegado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580192" y="7552849"/>
            <a:ext cx="142553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000" dirty="0"/>
          </a:p>
        </p:txBody>
      </p:sp>
      <p:sp>
        <p:nvSpPr>
          <p:cNvPr id="21" name="Text 17"/>
          <p:cNvSpPr/>
          <p:nvPr/>
        </p:nvSpPr>
        <p:spPr>
          <a:xfrm>
            <a:off x="13800296" y="7552849"/>
            <a:ext cx="249912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9708594"/>
          </a:xfrm>
          <a:prstGeom prst="roundRect">
            <a:avLst>
              <a:gd name="adj" fmla="val 1873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4953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13763387" cy="970859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9708594"/>
          </a:xfrm>
          <a:prstGeom prst="roundRect">
            <a:avLst>
              <a:gd name="adj" fmla="val 1873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875348" y="811887"/>
            <a:ext cx="12879705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  Arquitectura N-Capas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875348" y="1155978"/>
            <a:ext cx="12879705" cy="404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arquitectura N-Capas representa la estructura base del sistema Tech Solutions.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Divide la solución en módulos independientes que trabajan juntos para mantener orden, separación de responsabilidades y escalabilidad.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875348" y="1702118"/>
            <a:ext cx="12879705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Cada capa cumple una función específica: interfaz gráfica, reglas de negocio, acceso a datos y modelos compartidos.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875348" y="2188250"/>
            <a:ext cx="8395811" cy="7167682"/>
          </a:xfrm>
          <a:prstGeom prst="roundRect">
            <a:avLst>
              <a:gd name="adj" fmla="val 1585"/>
            </a:avLst>
          </a:prstGeom>
          <a:solidFill>
            <a:srgbClr val="E8EEFC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89" y="2346008"/>
            <a:ext cx="1477328" cy="302633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01554" y="5514380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Componentes principales</a:t>
            </a:r>
            <a:endParaRPr lang="en-US" sz="750" dirty="0"/>
          </a:p>
        </p:txBody>
      </p:sp>
      <p:sp>
        <p:nvSpPr>
          <p:cNvPr id="11" name="Text 7"/>
          <p:cNvSpPr/>
          <p:nvPr/>
        </p:nvSpPr>
        <p:spPr>
          <a:xfrm>
            <a:off x="1001554" y="5789414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Capa de Presentación (UI – WPF)</a:t>
            </a:r>
            <a:endParaRPr lang="en-US" sz="750" dirty="0"/>
          </a:p>
        </p:txBody>
      </p:sp>
      <p:sp>
        <p:nvSpPr>
          <p:cNvPr id="12" name="Text 8"/>
          <p:cNvSpPr/>
          <p:nvPr/>
        </p:nvSpPr>
        <p:spPr>
          <a:xfrm>
            <a:off x="1001554" y="6064448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Interfaz visual donde el usuario interactúa con el sistema.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1001554" y="6270069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Envía solicitudes a la capa de negocio.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1001554" y="6545104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Capa de Negocio (BLL)</a:t>
            </a:r>
            <a:endParaRPr lang="en-US" sz="750" dirty="0"/>
          </a:p>
        </p:txBody>
      </p:sp>
      <p:sp>
        <p:nvSpPr>
          <p:cNvPr id="15" name="Text 11"/>
          <p:cNvSpPr/>
          <p:nvPr/>
        </p:nvSpPr>
        <p:spPr>
          <a:xfrm>
            <a:off x="1001554" y="6820138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Contiene la lógica empresarial del sistema.</a:t>
            </a:r>
            <a:endParaRPr lang="en-US" sz="950" dirty="0"/>
          </a:p>
        </p:txBody>
      </p:sp>
      <p:sp>
        <p:nvSpPr>
          <p:cNvPr id="16" name="Text 12"/>
          <p:cNvSpPr/>
          <p:nvPr/>
        </p:nvSpPr>
        <p:spPr>
          <a:xfrm>
            <a:off x="1001554" y="7025759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 datos, aplica reglas y coordina procesos internos.</a:t>
            </a:r>
            <a:endParaRPr lang="en-US" sz="950" dirty="0"/>
          </a:p>
        </p:txBody>
      </p:sp>
      <p:sp>
        <p:nvSpPr>
          <p:cNvPr id="17" name="Text 13"/>
          <p:cNvSpPr/>
          <p:nvPr/>
        </p:nvSpPr>
        <p:spPr>
          <a:xfrm>
            <a:off x="1001554" y="7300793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Capa de Acceso a Datos (DAL)</a:t>
            </a:r>
            <a:endParaRPr lang="en-US" sz="750" dirty="0"/>
          </a:p>
        </p:txBody>
      </p:sp>
      <p:sp>
        <p:nvSpPr>
          <p:cNvPr id="18" name="Text 14"/>
          <p:cNvSpPr/>
          <p:nvPr/>
        </p:nvSpPr>
        <p:spPr>
          <a:xfrm>
            <a:off x="1001554" y="7575828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Gestiona la comunicación con la base de datos.</a:t>
            </a:r>
            <a:endParaRPr lang="en-US" sz="950" dirty="0"/>
          </a:p>
        </p:txBody>
      </p:sp>
      <p:sp>
        <p:nvSpPr>
          <p:cNvPr id="19" name="Text 15"/>
          <p:cNvSpPr/>
          <p:nvPr/>
        </p:nvSpPr>
        <p:spPr>
          <a:xfrm>
            <a:off x="1001554" y="7781449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 repositorios y el patrón Singleton para manejo de conexión.</a:t>
            </a:r>
            <a:endParaRPr lang="en-US" sz="950" dirty="0"/>
          </a:p>
        </p:txBody>
      </p:sp>
      <p:sp>
        <p:nvSpPr>
          <p:cNvPr id="20" name="Text 16"/>
          <p:cNvSpPr/>
          <p:nvPr/>
        </p:nvSpPr>
        <p:spPr>
          <a:xfrm>
            <a:off x="1001554" y="8056483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Capa de Modelos (Models)</a:t>
            </a:r>
            <a:endParaRPr lang="en-US" sz="750" dirty="0"/>
          </a:p>
        </p:txBody>
      </p:sp>
      <p:sp>
        <p:nvSpPr>
          <p:cNvPr id="21" name="Text 17"/>
          <p:cNvSpPr/>
          <p:nvPr/>
        </p:nvSpPr>
        <p:spPr>
          <a:xfrm>
            <a:off x="1001554" y="8331518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DTOs y entidades compartidas entre todas las capas.</a:t>
            </a:r>
            <a:endParaRPr lang="en-US" sz="950" dirty="0"/>
          </a:p>
        </p:txBody>
      </p:sp>
      <p:sp>
        <p:nvSpPr>
          <p:cNvPr id="22" name="Text 18"/>
          <p:cNvSpPr/>
          <p:nvPr/>
        </p:nvSpPr>
        <p:spPr>
          <a:xfrm>
            <a:off x="1001554" y="8537138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Aseguran una estructura común de datos.</a:t>
            </a:r>
            <a:endParaRPr lang="en-US" sz="950" dirty="0"/>
          </a:p>
        </p:txBody>
      </p:sp>
      <p:sp>
        <p:nvSpPr>
          <p:cNvPr id="23" name="Text 19"/>
          <p:cNvSpPr/>
          <p:nvPr/>
        </p:nvSpPr>
        <p:spPr>
          <a:xfrm>
            <a:off x="1001554" y="8812173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Base de Datos (SQL Server)</a:t>
            </a:r>
            <a:endParaRPr lang="en-US" sz="750" dirty="0"/>
          </a:p>
        </p:txBody>
      </p:sp>
      <p:sp>
        <p:nvSpPr>
          <p:cNvPr id="24" name="Text 20"/>
          <p:cNvSpPr/>
          <p:nvPr/>
        </p:nvSpPr>
        <p:spPr>
          <a:xfrm>
            <a:off x="1001554" y="9087207"/>
            <a:ext cx="814339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Almacena toda la información transaccional y de configuración</a:t>
            </a:r>
            <a:endParaRPr lang="en-US" sz="950" dirty="0"/>
          </a:p>
        </p:txBody>
      </p:sp>
      <p:sp>
        <p:nvSpPr>
          <p:cNvPr id="25" name="Shape 21"/>
          <p:cNvSpPr/>
          <p:nvPr/>
        </p:nvSpPr>
        <p:spPr>
          <a:xfrm>
            <a:off x="9586674" y="2188250"/>
            <a:ext cx="4175879" cy="1672828"/>
          </a:xfrm>
          <a:prstGeom prst="roundRect">
            <a:avLst>
              <a:gd name="adj" fmla="val 6793"/>
            </a:avLst>
          </a:prstGeom>
          <a:solidFill>
            <a:srgbClr val="E8EEFC"/>
          </a:solidFill>
          <a:ln/>
        </p:spPr>
      </p:sp>
      <p:sp>
        <p:nvSpPr>
          <p:cNvPr id="26" name="Text 22"/>
          <p:cNvSpPr/>
          <p:nvPr/>
        </p:nvSpPr>
        <p:spPr>
          <a:xfrm>
            <a:off x="9712881" y="2314456"/>
            <a:ext cx="3923467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Resumen del funcionamiento</a:t>
            </a:r>
            <a:endParaRPr lang="en-US" sz="750" dirty="0"/>
          </a:p>
        </p:txBody>
      </p:sp>
      <p:sp>
        <p:nvSpPr>
          <p:cNvPr id="27" name="Text 23"/>
          <p:cNvSpPr/>
          <p:nvPr/>
        </p:nvSpPr>
        <p:spPr>
          <a:xfrm>
            <a:off x="9712881" y="2589490"/>
            <a:ext cx="3923467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UI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envía las acciones del usuario a la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BLL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950" dirty="0"/>
          </a:p>
        </p:txBody>
      </p:sp>
      <p:sp>
        <p:nvSpPr>
          <p:cNvPr id="28" name="Text 24"/>
          <p:cNvSpPr/>
          <p:nvPr/>
        </p:nvSpPr>
        <p:spPr>
          <a:xfrm>
            <a:off x="9712881" y="2795111"/>
            <a:ext cx="3923467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BLL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procesa reglas y delega operaciones de almacenamiento a la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DAL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950" dirty="0"/>
          </a:p>
        </p:txBody>
      </p:sp>
      <p:sp>
        <p:nvSpPr>
          <p:cNvPr id="29" name="Text 25"/>
          <p:cNvSpPr/>
          <p:nvPr/>
        </p:nvSpPr>
        <p:spPr>
          <a:xfrm>
            <a:off x="9712881" y="3000732"/>
            <a:ext cx="3923467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DAL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ejecuta consultas y transacciones en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Server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950" dirty="0"/>
          </a:p>
        </p:txBody>
      </p:sp>
      <p:sp>
        <p:nvSpPr>
          <p:cNvPr id="30" name="Text 26"/>
          <p:cNvSpPr/>
          <p:nvPr/>
        </p:nvSpPr>
        <p:spPr>
          <a:xfrm>
            <a:off x="9712881" y="3206353"/>
            <a:ext cx="3923467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Todas las capas comparten las mismas entidades ubicadas en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950" dirty="0"/>
          </a:p>
        </p:txBody>
      </p:sp>
      <p:sp>
        <p:nvSpPr>
          <p:cNvPr id="31" name="Text 27"/>
          <p:cNvSpPr/>
          <p:nvPr/>
        </p:nvSpPr>
        <p:spPr>
          <a:xfrm>
            <a:off x="9712881" y="3411974"/>
            <a:ext cx="3923467" cy="322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patrón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Singleton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garantiza un control centralizado de la conexión a la base de datos.</a:t>
            </a:r>
            <a:endParaRPr lang="en-US" sz="950" dirty="0"/>
          </a:p>
        </p:txBody>
      </p:sp>
      <p:sp>
        <p:nvSpPr>
          <p:cNvPr id="32" name="Text 28"/>
          <p:cNvSpPr/>
          <p:nvPr/>
        </p:nvSpPr>
        <p:spPr>
          <a:xfrm>
            <a:off x="534472" y="9654540"/>
            <a:ext cx="980122" cy="141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650" dirty="0"/>
          </a:p>
        </p:txBody>
      </p:sp>
      <p:sp>
        <p:nvSpPr>
          <p:cNvPr id="33" name="Text 29"/>
          <p:cNvSpPr/>
          <p:nvPr/>
        </p:nvSpPr>
        <p:spPr>
          <a:xfrm>
            <a:off x="13926502" y="9654540"/>
            <a:ext cx="169426" cy="141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100"/>
              </a:lnSpc>
              <a:buNone/>
            </a:pPr>
            <a:r>
              <a:rPr lang="en-US" sz="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72995"/>
          </a:xfrm>
          <a:prstGeom prst="roundRect">
            <a:avLst>
              <a:gd name="adj" fmla="val 2872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6096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13763387" cy="77729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72995"/>
          </a:xfrm>
          <a:prstGeom prst="roundRect">
            <a:avLst>
              <a:gd name="adj" fmla="val 2872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76074" y="941308"/>
            <a:ext cx="1267825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4. Diagrama de Despliegue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976074" y="1363623"/>
            <a:ext cx="12678251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Este diagrama muestra cómo se distribuyen los componentes del sistema Tech Solutions entre el servidor y las estaciones de trabajo del usuario final. Representa la infraestructura de ejecución del proyecto, incluyendo la comunicación entre la aplicación WPF, las librerías corporativas y el servidor SQL.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976074" y="2208252"/>
            <a:ext cx="8108513" cy="3475077"/>
          </a:xfrm>
          <a:prstGeom prst="roundRect">
            <a:avLst>
              <a:gd name="adj" fmla="val 4015"/>
            </a:avLst>
          </a:prstGeom>
          <a:solidFill>
            <a:srgbClr val="E8EEF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19" y="2401967"/>
            <a:ext cx="6936224" cy="26916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31094" y="5267920"/>
            <a:ext cx="7798475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976074" y="5857637"/>
            <a:ext cx="8108513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Resumen del proceso de despliegue</a:t>
            </a:r>
            <a:endParaRPr lang="en-US" sz="950" dirty="0"/>
          </a:p>
        </p:txBody>
      </p:sp>
      <p:sp>
        <p:nvSpPr>
          <p:cNvPr id="11" name="Text 7"/>
          <p:cNvSpPr/>
          <p:nvPr/>
        </p:nvSpPr>
        <p:spPr>
          <a:xfrm>
            <a:off x="976074" y="6195536"/>
            <a:ext cx="8108513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instalador MSI despliega la aplicación WPF y sus dependencias en el equipo del usuario.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976074" y="6448187"/>
            <a:ext cx="8108513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aplicación WPF utiliza las DLL de negocio para procesar reglas y lógica del sistema.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976074" y="6700838"/>
            <a:ext cx="8108513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aplicación se conecta directamente al servidor SQL para consultar y registrar información.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976074" y="6953488"/>
            <a:ext cx="8108513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servidor SQL gestiona los datos mediante TechDB y garantiza seguridad y transaccionalidad.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976074" y="7206139"/>
            <a:ext cx="8108513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comunicación entre cliente y servidor se realiza por protocolo de red seguro.</a:t>
            </a:r>
            <a:endParaRPr lang="en-US" sz="1200" dirty="0"/>
          </a:p>
        </p:txBody>
      </p:sp>
      <p:sp>
        <p:nvSpPr>
          <p:cNvPr id="16" name="Shape 12"/>
          <p:cNvSpPr/>
          <p:nvPr/>
        </p:nvSpPr>
        <p:spPr>
          <a:xfrm>
            <a:off x="9470350" y="2208252"/>
            <a:ext cx="4191595" cy="2654141"/>
          </a:xfrm>
          <a:prstGeom prst="roundRect">
            <a:avLst>
              <a:gd name="adj" fmla="val 5257"/>
            </a:avLst>
          </a:prstGeom>
          <a:solidFill>
            <a:srgbClr val="E8EEFC"/>
          </a:solidFill>
          <a:ln/>
        </p:spPr>
      </p:sp>
      <p:sp>
        <p:nvSpPr>
          <p:cNvPr id="17" name="Text 13"/>
          <p:cNvSpPr/>
          <p:nvPr/>
        </p:nvSpPr>
        <p:spPr>
          <a:xfrm>
            <a:off x="9625370" y="2363272"/>
            <a:ext cx="3881557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Componentes principales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9625370" y="2812733"/>
            <a:ext cx="388155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Servidor SQL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Aloja la base de datos TechDB y el motor SQL Server encargado de procesar consultas, transacciones y reportes.</a:t>
            </a: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9625370" y="3462338"/>
            <a:ext cx="388155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Estación de Trabajo del Cliente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Ejecuta la aplicación WPF (.exe), junto con las librerías de negocio (.dll) instaladas mediante un instalador MSI.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9625370" y="4111943"/>
            <a:ext cx="3881557" cy="595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Conectividad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comunicación entre la aplicación y la base de datos se realiza a través de TCP/IP o Named Pipes.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557451" y="7651075"/>
            <a:ext cx="12046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850" dirty="0"/>
          </a:p>
        </p:txBody>
      </p:sp>
      <p:sp>
        <p:nvSpPr>
          <p:cNvPr id="22" name="Text 18"/>
          <p:cNvSpPr/>
          <p:nvPr/>
        </p:nvSpPr>
        <p:spPr>
          <a:xfrm>
            <a:off x="13861852" y="7651075"/>
            <a:ext cx="211098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2575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5461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13763387" cy="774192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2575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17972" y="911304"/>
            <a:ext cx="1279445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5.Diagrama Entidad–Relación (TechDB)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917972" y="1288375"/>
            <a:ext cx="1279445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modelo Entidad–Relación define la estructura de la base de datos utilizada por la solución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 Solutions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mostrando las entidades principales, sus atributos y las relaciones entre ellas.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917972" y="1665446"/>
            <a:ext cx="12794456" cy="5777389"/>
          </a:xfrm>
          <a:prstGeom prst="roundRect">
            <a:avLst>
              <a:gd name="adj" fmla="val 2156"/>
            </a:avLst>
          </a:prstGeom>
          <a:solidFill>
            <a:srgbClr val="E8EEF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93" y="1838325"/>
            <a:ext cx="2167295" cy="2792849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1056323" y="4786789"/>
            <a:ext cx="12517755" cy="2431256"/>
          </a:xfrm>
          <a:prstGeom prst="roundRect">
            <a:avLst>
              <a:gd name="adj" fmla="val 51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63943" y="4794409"/>
            <a:ext cx="12502515" cy="4026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202531" y="4885015"/>
            <a:ext cx="379523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Relación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5282089" y="4885015"/>
            <a:ext cx="96583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Tipo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532245" y="4885015"/>
            <a:ext cx="689586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Descripción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1063943" y="5197078"/>
            <a:ext cx="12502515" cy="4026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202531" y="5287685"/>
            <a:ext cx="379523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Roles → Usuarios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282089" y="5287685"/>
            <a:ext cx="96583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 a N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532245" y="5287685"/>
            <a:ext cx="689586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 rol puede tener muchos usuarios.</a:t>
            </a:r>
            <a:endParaRPr lang="en-US" sz="1050" dirty="0"/>
          </a:p>
        </p:txBody>
      </p:sp>
      <p:sp>
        <p:nvSpPr>
          <p:cNvPr id="18" name="Shape 14"/>
          <p:cNvSpPr/>
          <p:nvPr/>
        </p:nvSpPr>
        <p:spPr>
          <a:xfrm>
            <a:off x="1063943" y="5599748"/>
            <a:ext cx="12502515" cy="4026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1202531" y="5690354"/>
            <a:ext cx="379523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Usuarios → Ventas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5282089" y="5690354"/>
            <a:ext cx="96583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 a N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532245" y="5690354"/>
            <a:ext cx="689586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 usuario puede registrar varias ventas.</a:t>
            </a:r>
            <a:endParaRPr lang="en-US" sz="1050" dirty="0"/>
          </a:p>
        </p:txBody>
      </p:sp>
      <p:sp>
        <p:nvSpPr>
          <p:cNvPr id="22" name="Shape 18"/>
          <p:cNvSpPr/>
          <p:nvPr/>
        </p:nvSpPr>
        <p:spPr>
          <a:xfrm>
            <a:off x="1063943" y="6002417"/>
            <a:ext cx="12502515" cy="4026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1202531" y="6093023"/>
            <a:ext cx="379523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Clientes → Ventas</a:t>
            </a:r>
            <a:endParaRPr lang="en-US" sz="1050" dirty="0"/>
          </a:p>
        </p:txBody>
      </p:sp>
      <p:sp>
        <p:nvSpPr>
          <p:cNvPr id="24" name="Text 20"/>
          <p:cNvSpPr/>
          <p:nvPr/>
        </p:nvSpPr>
        <p:spPr>
          <a:xfrm>
            <a:off x="5282089" y="6093023"/>
            <a:ext cx="96583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 a N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532245" y="6093023"/>
            <a:ext cx="689586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 cliente puede tener múltiples compras.</a:t>
            </a:r>
            <a:endParaRPr lang="en-US" sz="1050" dirty="0"/>
          </a:p>
        </p:txBody>
      </p:sp>
      <p:sp>
        <p:nvSpPr>
          <p:cNvPr id="26" name="Shape 22"/>
          <p:cNvSpPr/>
          <p:nvPr/>
        </p:nvSpPr>
        <p:spPr>
          <a:xfrm>
            <a:off x="1063943" y="6405086"/>
            <a:ext cx="12502515" cy="4026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1202531" y="6495693"/>
            <a:ext cx="379523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Ventas → DetalleVenta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5282089" y="6495693"/>
            <a:ext cx="96583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 a N</a:t>
            </a:r>
            <a:endParaRPr lang="en-US" sz="1050" dirty="0"/>
          </a:p>
        </p:txBody>
      </p:sp>
      <p:sp>
        <p:nvSpPr>
          <p:cNvPr id="29" name="Text 25"/>
          <p:cNvSpPr/>
          <p:nvPr/>
        </p:nvSpPr>
        <p:spPr>
          <a:xfrm>
            <a:off x="6532245" y="6495693"/>
            <a:ext cx="689586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venta posee una o varias líneas de detalle.</a:t>
            </a:r>
            <a:endParaRPr lang="en-US" sz="1050" dirty="0"/>
          </a:p>
        </p:txBody>
      </p:sp>
      <p:sp>
        <p:nvSpPr>
          <p:cNvPr id="30" name="Shape 26"/>
          <p:cNvSpPr/>
          <p:nvPr/>
        </p:nvSpPr>
        <p:spPr>
          <a:xfrm>
            <a:off x="1063943" y="6807756"/>
            <a:ext cx="12502515" cy="4026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7"/>
          <p:cNvSpPr/>
          <p:nvPr/>
        </p:nvSpPr>
        <p:spPr>
          <a:xfrm>
            <a:off x="1202531" y="6898362"/>
            <a:ext cx="379523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Productos → DetalleVenta</a:t>
            </a:r>
            <a:endParaRPr lang="en-US" sz="1050" dirty="0"/>
          </a:p>
        </p:txBody>
      </p:sp>
      <p:sp>
        <p:nvSpPr>
          <p:cNvPr id="32" name="Text 28"/>
          <p:cNvSpPr/>
          <p:nvPr/>
        </p:nvSpPr>
        <p:spPr>
          <a:xfrm>
            <a:off x="5282089" y="6898362"/>
            <a:ext cx="96583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 a N</a:t>
            </a:r>
            <a:endParaRPr lang="en-US" sz="1050" dirty="0"/>
          </a:p>
        </p:txBody>
      </p:sp>
      <p:sp>
        <p:nvSpPr>
          <p:cNvPr id="33" name="Text 29"/>
          <p:cNvSpPr/>
          <p:nvPr/>
        </p:nvSpPr>
        <p:spPr>
          <a:xfrm>
            <a:off x="6532245" y="6898362"/>
            <a:ext cx="689586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 producto puede aparecer en varias ventas.</a:t>
            </a:r>
            <a:endParaRPr lang="en-US" sz="1050" dirty="0"/>
          </a:p>
        </p:txBody>
      </p:sp>
      <p:sp>
        <p:nvSpPr>
          <p:cNvPr id="34" name="Text 30"/>
          <p:cNvSpPr/>
          <p:nvPr/>
        </p:nvSpPr>
        <p:spPr>
          <a:xfrm>
            <a:off x="544235" y="7659053"/>
            <a:ext cx="107525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750" dirty="0"/>
          </a:p>
        </p:txBody>
      </p:sp>
      <p:sp>
        <p:nvSpPr>
          <p:cNvPr id="35" name="Text 31"/>
          <p:cNvSpPr/>
          <p:nvPr/>
        </p:nvSpPr>
        <p:spPr>
          <a:xfrm>
            <a:off x="13903523" y="7659053"/>
            <a:ext cx="182642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</a:t>
            </a:r>
            <a:endParaRPr lang="en-US" sz="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717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78740" dir="2700000">
              <a:srgbClr val="bbd9f5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32880" y="1263253"/>
            <a:ext cx="4653320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README – APLICACIÓN EMPRESARIAL TECH SOLUTIONS (.NET WPF)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281261" y="1263253"/>
            <a:ext cx="7223760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Arquitectura N-Capas • WPF • SQL Server • Transacciones • Reportes • LINQ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1132880" y="2307431"/>
            <a:ext cx="449580" cy="44958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830" y="2382381"/>
            <a:ext cx="299680" cy="2996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82247" y="2404348"/>
            <a:ext cx="33056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REQUISITOS DE EJECUCIÓN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782247" y="2779990"/>
            <a:ext cx="3305651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 ejecutar correctamente el proyecto, asegúrese de contar con el siguiente entorno: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782247" y="3667125"/>
            <a:ext cx="3305651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 Visual Studio 2019/2022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(Requerido para compilar la solución completa con los proyectos UI, BLL, DAL y Models)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782247" y="4760000"/>
            <a:ext cx="33056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.NET Framework 4.7.2 o superior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782247" y="5085636"/>
            <a:ext cx="330565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Server / SQL Server Express / LocalDB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782247" y="5667018"/>
            <a:ext cx="33056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 de datos requerida: </a:t>
            </a:r>
            <a:pPr algn="l" lvl="1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TechDB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782247" y="5992654"/>
            <a:ext cx="3305651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Scripts incluidos en la carpeta </a:t>
            </a:r>
            <a:pPr algn="l" lvl="1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/SQL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782247" y="6333530"/>
            <a:ext cx="330565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Conexión configurada en el archivo App.config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5337691" y="2307431"/>
            <a:ext cx="449580" cy="44958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2641" y="2382381"/>
            <a:ext cx="299680" cy="29968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987058" y="2404348"/>
            <a:ext cx="330565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CREDENCIALES DE PRUEBA (Autenticación)</a:t>
            </a:r>
            <a:endParaRPr lang="en-US" sz="1250" dirty="0"/>
          </a:p>
        </p:txBody>
      </p:sp>
      <p:sp>
        <p:nvSpPr>
          <p:cNvPr id="18" name="Text 14"/>
          <p:cNvSpPr/>
          <p:nvPr/>
        </p:nvSpPr>
        <p:spPr>
          <a:xfrm>
            <a:off x="5987058" y="3035737"/>
            <a:ext cx="3305651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TPara validar el proceso de Login y la verificación de contraseñas con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SHA256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utilice el usuario:</a:t>
            </a:r>
            <a:endParaRPr lang="en-US" sz="1250" dirty="0"/>
          </a:p>
        </p:txBody>
      </p:sp>
      <p:sp>
        <p:nvSpPr>
          <p:cNvPr id="19" name="Text 15"/>
          <p:cNvSpPr/>
          <p:nvPr/>
        </p:nvSpPr>
        <p:spPr>
          <a:xfrm>
            <a:off x="5987058" y="3922871"/>
            <a:ext cx="3305651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Usuario: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admin</a:t>
            </a:r>
            <a:endParaRPr lang="en-US" sz="1550" dirty="0"/>
          </a:p>
        </p:txBody>
      </p:sp>
      <p:sp>
        <p:nvSpPr>
          <p:cNvPr id="20" name="Text 16"/>
          <p:cNvSpPr/>
          <p:nvPr/>
        </p:nvSpPr>
        <p:spPr>
          <a:xfrm>
            <a:off x="5987058" y="4263747"/>
            <a:ext cx="330565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Contraseña: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clave en texto plano correspondiente al hash generado</a:t>
            </a:r>
            <a:endParaRPr lang="en-US" sz="1550" dirty="0"/>
          </a:p>
        </p:txBody>
      </p:sp>
      <p:sp>
        <p:nvSpPr>
          <p:cNvPr id="21" name="Text 17"/>
          <p:cNvSpPr/>
          <p:nvPr/>
        </p:nvSpPr>
        <p:spPr>
          <a:xfrm>
            <a:off x="5987058" y="4845129"/>
            <a:ext cx="3305651" cy="782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Ejemplo:</a:t>
            </a:r>
            <a:pPr algn="l" lvl="1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 el hash guardado es </a:t>
            </a:r>
            <a:pPr algn="l" lvl="1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a665a459…</a:t>
            </a:r>
            <a:pPr algn="l" lvl="1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la clave puede ser: </a:t>
            </a:r>
            <a:pPr algn="l" lvl="1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admin123</a:t>
            </a:r>
            <a:endParaRPr lang="en-US" sz="1550" dirty="0"/>
          </a:p>
        </p:txBody>
      </p:sp>
      <p:sp>
        <p:nvSpPr>
          <p:cNvPr id="22" name="Text 18"/>
          <p:cNvSpPr/>
          <p:nvPr/>
        </p:nvSpPr>
        <p:spPr>
          <a:xfrm>
            <a:off x="5987058" y="5747504"/>
            <a:ext cx="33056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Una vez dentro del sistema:</a:t>
            </a:r>
            <a:endParaRPr lang="en-US" sz="1250" dirty="0"/>
          </a:p>
        </p:txBody>
      </p:sp>
      <p:sp>
        <p:nvSpPr>
          <p:cNvPr id="23" name="Text 19"/>
          <p:cNvSpPr/>
          <p:nvPr/>
        </p:nvSpPr>
        <p:spPr>
          <a:xfrm>
            <a:off x="5987058" y="6123146"/>
            <a:ext cx="3305651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* El usuario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debe tener acceso al módulo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Reportes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* El sistema debe mostrar opciones adicionales según el rol del usuario</a:t>
            </a:r>
            <a:endParaRPr lang="en-US" sz="1250" dirty="0"/>
          </a:p>
        </p:txBody>
      </p:sp>
      <p:sp>
        <p:nvSpPr>
          <p:cNvPr id="24" name="Shape 20"/>
          <p:cNvSpPr/>
          <p:nvPr/>
        </p:nvSpPr>
        <p:spPr>
          <a:xfrm>
            <a:off x="9542502" y="2307431"/>
            <a:ext cx="449580" cy="44958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452" y="2382381"/>
            <a:ext cx="299680" cy="299680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10191869" y="2404348"/>
            <a:ext cx="33056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PRUEBAS FUNCIONALES CLAVE</a:t>
            </a:r>
            <a:endParaRPr lang="en-US" sz="1250" dirty="0"/>
          </a:p>
        </p:txBody>
      </p:sp>
      <p:sp>
        <p:nvSpPr>
          <p:cNvPr id="27" name="Text 22"/>
          <p:cNvSpPr/>
          <p:nvPr/>
        </p:nvSpPr>
        <p:spPr>
          <a:xfrm>
            <a:off x="10191869" y="2779990"/>
            <a:ext cx="330565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A. Prueba de Transacción – Registro de Venta (Commit/Rollback)</a:t>
            </a:r>
            <a:endParaRPr lang="en-US" sz="1250" dirty="0"/>
          </a:p>
        </p:txBody>
      </p:sp>
      <p:sp>
        <p:nvSpPr>
          <p:cNvPr id="28" name="Text 23"/>
          <p:cNvSpPr/>
          <p:nvPr/>
        </p:nvSpPr>
        <p:spPr>
          <a:xfrm>
            <a:off x="10191869" y="3411379"/>
            <a:ext cx="3305651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Ruta: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Transacciones → Registrar Venta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Pasos:</a:t>
            </a:r>
            <a:endParaRPr lang="en-US" sz="1250" dirty="0"/>
          </a:p>
        </p:txBody>
      </p:sp>
      <p:sp>
        <p:nvSpPr>
          <p:cNvPr id="29" name="Text 24"/>
          <p:cNvSpPr/>
          <p:nvPr/>
        </p:nvSpPr>
        <p:spPr>
          <a:xfrm>
            <a:off x="10191869" y="4058007"/>
            <a:ext cx="33056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Seleccionar un cliente válido (ej. ID = 1)</a:t>
            </a:r>
            <a:endParaRPr lang="en-US" sz="1550" dirty="0"/>
          </a:p>
        </p:txBody>
      </p:sp>
      <p:sp>
        <p:nvSpPr>
          <p:cNvPr id="30" name="Text 25"/>
          <p:cNvSpPr/>
          <p:nvPr/>
        </p:nvSpPr>
        <p:spPr>
          <a:xfrm>
            <a:off x="10191869" y="4383643"/>
            <a:ext cx="33056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Seleccionar usuario vendedor (ej. ID = 1)</a:t>
            </a:r>
            <a:endParaRPr lang="en-US" sz="1550" dirty="0"/>
          </a:p>
        </p:txBody>
      </p:sp>
      <p:sp>
        <p:nvSpPr>
          <p:cNvPr id="31" name="Text 26"/>
          <p:cNvSpPr/>
          <p:nvPr/>
        </p:nvSpPr>
        <p:spPr>
          <a:xfrm>
            <a:off x="10191869" y="4709279"/>
            <a:ext cx="33056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Agregar productos mediante doble clic</a:t>
            </a:r>
            <a:endParaRPr lang="en-US" sz="1550" dirty="0"/>
          </a:p>
        </p:txBody>
      </p:sp>
      <p:sp>
        <p:nvSpPr>
          <p:cNvPr id="32" name="Text 27"/>
          <p:cNvSpPr/>
          <p:nvPr/>
        </p:nvSpPr>
        <p:spPr>
          <a:xfrm>
            <a:off x="10191869" y="5034915"/>
            <a:ext cx="33056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Guardar</a:t>
            </a:r>
            <a:endParaRPr lang="en-US" sz="1550" dirty="0"/>
          </a:p>
        </p:txBody>
      </p:sp>
      <p:sp>
        <p:nvSpPr>
          <p:cNvPr id="33" name="Text 28"/>
          <p:cNvSpPr/>
          <p:nvPr/>
        </p:nvSpPr>
        <p:spPr>
          <a:xfrm>
            <a:off x="10191869" y="5410557"/>
            <a:ext cx="3305651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 esperado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“Venta registrada con éxito” →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COMMIT aplicado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Si se genera un error → se ejecuta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ROLLBAC</a:t>
            </a:r>
            <a:endParaRPr lang="en-US" sz="1250" dirty="0"/>
          </a:p>
        </p:txBody>
      </p:sp>
      <p:sp>
        <p:nvSpPr>
          <p:cNvPr id="34" name="Text 29"/>
          <p:cNvSpPr/>
          <p:nvPr/>
        </p:nvSpPr>
        <p:spPr>
          <a:xfrm>
            <a:off x="593288" y="7514153"/>
            <a:ext cx="1552575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1100" dirty="0"/>
          </a:p>
        </p:txBody>
      </p:sp>
      <p:sp>
        <p:nvSpPr>
          <p:cNvPr id="35" name="Text 30"/>
          <p:cNvSpPr/>
          <p:nvPr/>
        </p:nvSpPr>
        <p:spPr>
          <a:xfrm>
            <a:off x="13767316" y="7514153"/>
            <a:ext cx="269796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76448"/>
          </a:xfrm>
          <a:prstGeom prst="roundRect">
            <a:avLst>
              <a:gd name="adj" fmla="val 3168"/>
            </a:avLst>
          </a:prstGeom>
          <a:solidFill>
            <a:srgbClr val="FFFFFF"/>
          </a:solidFill>
          <a:ln w="7620">
            <a:solidFill>
              <a:srgbClr val="BBD9F5"/>
            </a:solidFill>
            <a:prstDash val="solid"/>
          </a:ln>
          <a:effectLst>
            <a:outerShdw sx="100000" sy="100000" kx="0" ky="0" algn="bl" rotWithShape="0" blurRad="0" dist="67310" dir="2700000">
              <a:srgbClr val="bbd9f5">
                <a:alpha val="10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507" y="243840"/>
            <a:ext cx="13763387" cy="777644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3507" y="243840"/>
            <a:ext cx="13763387" cy="7776448"/>
          </a:xfrm>
          <a:prstGeom prst="roundRect">
            <a:avLst>
              <a:gd name="adj" fmla="val 3168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032272" y="1013698"/>
            <a:ext cx="6723340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Descripción de las Interfaces del Sistema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33" y="1479828"/>
            <a:ext cx="4976217" cy="29704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2272" y="4642723"/>
            <a:ext cx="672334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Tabla de productos (DataGrid):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Muestra la lista de productos con las columnas: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032272" y="5234821"/>
            <a:ext cx="672334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ProductoID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1032272" y="5513665"/>
            <a:ext cx="672334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Nombre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1032272" y="5792510"/>
            <a:ext cx="672334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Precio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1032272" y="6071354"/>
            <a:ext cx="672334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1032272" y="6444377"/>
            <a:ext cx="672334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Desde esta tabla se selecciona un producto para ver o modificar sus detalles.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180665" y="1013698"/>
            <a:ext cx="542496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1. Módulo de Gestión de Productos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8180665" y="1386721"/>
            <a:ext cx="5424964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ventana Gestión de Productos permite administrar el catálogo de productos registrados en el sistema. Está diseñada para facilitar operaciones CRUD y optimizar la interacción con la base de datos mediante la arquitectura N-Capas.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180665" y="2197894"/>
            <a:ext cx="542496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Componentes principales: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8180665" y="2570917"/>
            <a:ext cx="5424964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Barra de búsqueda: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 cuadro de texto para filtrar productos en tiempo real según el nombre.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8180665" y="3163014"/>
            <a:ext cx="5424964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Utiliza LINQ en la capa BLL para mejorar el rendimiento y evitar sobrecargar la base de datos.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8180665" y="3755112"/>
            <a:ext cx="542496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Botones de acción:</a:t>
            </a:r>
            <a:endParaRPr lang="en-US" sz="1300" dirty="0"/>
          </a:p>
        </p:txBody>
      </p:sp>
      <p:sp>
        <p:nvSpPr>
          <p:cNvPr id="19" name="Text 15"/>
          <p:cNvSpPr/>
          <p:nvPr/>
        </p:nvSpPr>
        <p:spPr>
          <a:xfrm>
            <a:off x="8180665" y="4033957"/>
            <a:ext cx="542496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Nuevo Producto: Limpia el formulario para registrar uno nuevo.</a:t>
            </a:r>
            <a:endParaRPr lang="en-US" sz="1300" dirty="0"/>
          </a:p>
        </p:txBody>
      </p:sp>
      <p:sp>
        <p:nvSpPr>
          <p:cNvPr id="20" name="Text 16"/>
          <p:cNvSpPr/>
          <p:nvPr/>
        </p:nvSpPr>
        <p:spPr>
          <a:xfrm>
            <a:off x="8180665" y="4312801"/>
            <a:ext cx="542496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Guardar Cambios: Actualiza un registro existente en la base de datos.</a:t>
            </a:r>
            <a:endParaRPr lang="en-US" sz="1300" dirty="0"/>
          </a:p>
        </p:txBody>
      </p:sp>
      <p:sp>
        <p:nvSpPr>
          <p:cNvPr id="21" name="Text 17"/>
          <p:cNvSpPr/>
          <p:nvPr/>
        </p:nvSpPr>
        <p:spPr>
          <a:xfrm>
            <a:off x="8180665" y="4591645"/>
            <a:ext cx="542496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Eliminar: Elimina el producto seleccionado (validado desde la BLL).</a:t>
            </a:r>
            <a:endParaRPr lang="en-US" sz="1300" dirty="0"/>
          </a:p>
        </p:txBody>
      </p:sp>
      <p:sp>
        <p:nvSpPr>
          <p:cNvPr id="22" name="Text 18"/>
          <p:cNvSpPr/>
          <p:nvPr/>
        </p:nvSpPr>
        <p:spPr>
          <a:xfrm>
            <a:off x="8180665" y="4870490"/>
            <a:ext cx="5424964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Panel de detalles del producto: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Muestra información editable del producto seleccionado, incluyendo:</a:t>
            </a:r>
            <a:endParaRPr lang="en-US" sz="1300" dirty="0"/>
          </a:p>
        </p:txBody>
      </p:sp>
      <p:sp>
        <p:nvSpPr>
          <p:cNvPr id="23" name="Text 19"/>
          <p:cNvSpPr/>
          <p:nvPr/>
        </p:nvSpPr>
        <p:spPr>
          <a:xfrm>
            <a:off x="8180665" y="5368409"/>
            <a:ext cx="542496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</a:t>
            </a:r>
            <a:endParaRPr lang="en-US" sz="1300" dirty="0"/>
          </a:p>
        </p:txBody>
      </p:sp>
      <p:sp>
        <p:nvSpPr>
          <p:cNvPr id="24" name="Text 20"/>
          <p:cNvSpPr/>
          <p:nvPr/>
        </p:nvSpPr>
        <p:spPr>
          <a:xfrm>
            <a:off x="8180665" y="5647253"/>
            <a:ext cx="542496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Nombre</a:t>
            </a:r>
            <a:endParaRPr lang="en-US" sz="1300" dirty="0"/>
          </a:p>
        </p:txBody>
      </p:sp>
      <p:sp>
        <p:nvSpPr>
          <p:cNvPr id="25" name="Text 21"/>
          <p:cNvSpPr/>
          <p:nvPr/>
        </p:nvSpPr>
        <p:spPr>
          <a:xfrm>
            <a:off x="8180665" y="5926098"/>
            <a:ext cx="542496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Precio</a:t>
            </a:r>
            <a:endParaRPr lang="en-US" sz="1300" dirty="0"/>
          </a:p>
        </p:txBody>
      </p:sp>
      <p:sp>
        <p:nvSpPr>
          <p:cNvPr id="26" name="Text 22"/>
          <p:cNvSpPr/>
          <p:nvPr/>
        </p:nvSpPr>
        <p:spPr>
          <a:xfrm>
            <a:off x="8180665" y="6204942"/>
            <a:ext cx="542496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Stock</a:t>
            </a:r>
            <a:endParaRPr lang="en-US" sz="1300" dirty="0"/>
          </a:p>
        </p:txBody>
      </p:sp>
      <p:sp>
        <p:nvSpPr>
          <p:cNvPr id="27" name="Text 23"/>
          <p:cNvSpPr/>
          <p:nvPr/>
        </p:nvSpPr>
        <p:spPr>
          <a:xfrm>
            <a:off x="8180665" y="6577965"/>
            <a:ext cx="5424964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Este módulo se comunica con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ProductoService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(BLL) y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ProductoRepository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(DAL), garantizando que la lógica de validación y acceso a datos se mantenga correctamente aislada de la interfaz.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570309" y="7616547"/>
            <a:ext cx="1329095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Gamma Tips &amp; Tricks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13826014" y="7616547"/>
            <a:ext cx="234077" cy="191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2025-11-15T02:51:16Z</dcterms:created>
  <dcterms:modified xsi:type="dcterms:W3CDTF">2025-11-15T02:51:16Z</dcterms:modified>
</cp:coreProperties>
</file>